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59C53-F753-4F31-979F-D5A504EB0D9E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CFA21-AB68-4253-9CD0-CB1362B4A9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573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CFA21-AB68-4253-9CD0-CB1362B4A942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7459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837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78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77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560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398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491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693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95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276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252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74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E6A4E-37B8-4FD2-9E1B-8CA3B95AFD41}" type="datetimeFigureOut">
              <a:rPr lang="fi-FI" smtClean="0"/>
              <a:t>8.10.2012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AE7F-6983-4D9D-8E80-6C033C4E15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099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99980" y="260649"/>
            <a:ext cx="7772400" cy="648072"/>
          </a:xfrm>
        </p:spPr>
        <p:txBody>
          <a:bodyPr>
            <a:normAutofit/>
          </a:bodyPr>
          <a:lstStyle/>
          <a:p>
            <a:r>
              <a:rPr lang="fi-FI" sz="2800" b="1" dirty="0" smtClean="0">
                <a:solidFill>
                  <a:srgbClr val="FF0000"/>
                </a:solidFill>
              </a:rPr>
              <a:t>BIDDLE ILMAVERHOILLA PIENEMPI TEHONTARVE</a:t>
            </a:r>
            <a:endParaRPr lang="fi-FI" sz="2800" b="1" dirty="0">
              <a:solidFill>
                <a:srgbClr val="FF00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7480448" cy="864096"/>
          </a:xfrm>
        </p:spPr>
        <p:txBody>
          <a:bodyPr>
            <a:normAutofit fontScale="92500"/>
          </a:bodyPr>
          <a:lstStyle/>
          <a:p>
            <a:pPr algn="l"/>
            <a:r>
              <a:rPr lang="fi-FI" sz="2000" b="1" dirty="0" err="1" smtClean="0">
                <a:solidFill>
                  <a:schemeClr val="tx1"/>
                </a:solidFill>
              </a:rPr>
              <a:t>Biddle</a:t>
            </a:r>
            <a:r>
              <a:rPr lang="fi-FI" sz="2000" b="1" dirty="0" smtClean="0">
                <a:solidFill>
                  <a:schemeClr val="tx1"/>
                </a:solidFill>
              </a:rPr>
              <a:t> CA2 ilmaverhon hyvän hyötysuhteen ansiosta (90 %) tarvittava lämmitysteho on jopa 5 kertaa pienempi kuin muilla oviverhoilla.</a:t>
            </a:r>
            <a:endParaRPr lang="fi-FI" sz="2000" b="1" dirty="0">
              <a:solidFill>
                <a:schemeClr val="tx1"/>
              </a:solidFill>
            </a:endParaRPr>
          </a:p>
        </p:txBody>
      </p:sp>
      <p:sp>
        <p:nvSpPr>
          <p:cNvPr id="6" name="Otsikko 1"/>
          <p:cNvSpPr txBox="1">
            <a:spLocks/>
          </p:cNvSpPr>
          <p:nvPr/>
        </p:nvSpPr>
        <p:spPr>
          <a:xfrm>
            <a:off x="675605" y="980729"/>
            <a:ext cx="7860755" cy="4088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1800" dirty="0" err="1" smtClean="0"/>
              <a:t>Biddle</a:t>
            </a:r>
            <a:r>
              <a:rPr lang="fi-FI" sz="1800" dirty="0" smtClean="0"/>
              <a:t> oviverho - hyötysuhde 90 %	</a:t>
            </a:r>
            <a:r>
              <a:rPr lang="fi-FI" sz="1800" dirty="0"/>
              <a:t> </a:t>
            </a:r>
            <a:r>
              <a:rPr lang="fi-FI" sz="1800" dirty="0" smtClean="0"/>
              <a:t>           Muu oviverho - hyötysuhde 50 %</a:t>
            </a:r>
            <a:endParaRPr lang="fi-FI" sz="1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89536"/>
            <a:ext cx="2736304" cy="2324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08910"/>
            <a:ext cx="2744267" cy="2329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3958"/>
            <a:ext cx="9144000" cy="131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21357"/>
              </p:ext>
            </p:extLst>
          </p:nvPr>
        </p:nvGraphicFramePr>
        <p:xfrm>
          <a:off x="2699792" y="4797152"/>
          <a:ext cx="5184576" cy="1132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2080"/>
                <a:gridCol w="1272496"/>
              </a:tblGrid>
              <a:tr h="2211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ILMAVERHOTYYPPI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effectLst/>
                        </a:rPr>
                        <a:t>TIIVIYS  </a:t>
                      </a:r>
                      <a:r>
                        <a:rPr lang="fi-FI" sz="1100" dirty="0">
                          <a:effectLst/>
                        </a:rPr>
                        <a:t>%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Vertikaalinen ylhäältä alaspäin puhaltava ilmaverho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60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Vertikaalinen alhaalta ylöspäin puhaltava ilmaverho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60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Horisontaalinen yhdeltä sivulta puhaltava ilmaverho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</a:rPr>
                        <a:t>55</a:t>
                      </a:r>
                      <a:endParaRPr lang="fi-F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Horisontaalinen kahdelta </a:t>
                      </a:r>
                      <a:r>
                        <a:rPr lang="fi-FI" sz="1100" dirty="0" smtClean="0">
                          <a:effectLst/>
                        </a:rPr>
                        <a:t>sivulta vastakkain </a:t>
                      </a:r>
                      <a:r>
                        <a:rPr lang="fi-FI" sz="1100" dirty="0">
                          <a:effectLst/>
                        </a:rPr>
                        <a:t>puhaltava ilmaverho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45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9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99980" y="260648"/>
            <a:ext cx="7772400" cy="1152128"/>
          </a:xfrm>
        </p:spPr>
        <p:txBody>
          <a:bodyPr>
            <a:noAutofit/>
          </a:bodyPr>
          <a:lstStyle/>
          <a:p>
            <a:r>
              <a:rPr lang="fi-FI" sz="2400" b="1" dirty="0">
                <a:solidFill>
                  <a:srgbClr val="FF0000"/>
                </a:solidFill>
              </a:rPr>
              <a:t>Ilmaverhon mitoituksen tulee aina lähteä oviaukon</a:t>
            </a:r>
            <a:br>
              <a:rPr lang="fi-FI" sz="2400" b="1" dirty="0">
                <a:solidFill>
                  <a:srgbClr val="FF0000"/>
                </a:solidFill>
              </a:rPr>
            </a:br>
            <a:r>
              <a:rPr lang="fi-FI" sz="2400" b="1" dirty="0">
                <a:solidFill>
                  <a:srgbClr val="FF0000"/>
                </a:solidFill>
              </a:rPr>
              <a:t>lämpöhävikin laskennasta. </a:t>
            </a:r>
            <a:r>
              <a:rPr lang="fi-FI" sz="2400" b="1" dirty="0" err="1">
                <a:solidFill>
                  <a:srgbClr val="FF0000"/>
                </a:solidFill>
              </a:rPr>
              <a:t>CA-laitteen</a:t>
            </a:r>
            <a:r>
              <a:rPr lang="fi-FI" sz="2400" b="1" dirty="0">
                <a:solidFill>
                  <a:srgbClr val="FF0000"/>
                </a:solidFill>
              </a:rPr>
              <a:t> teho- ja</a:t>
            </a:r>
            <a:br>
              <a:rPr lang="fi-FI" sz="2400" b="1" dirty="0">
                <a:solidFill>
                  <a:srgbClr val="FF0000"/>
                </a:solidFill>
              </a:rPr>
            </a:br>
            <a:r>
              <a:rPr lang="fi-FI" sz="2400" b="1" dirty="0">
                <a:solidFill>
                  <a:srgbClr val="FF0000"/>
                </a:solidFill>
              </a:rPr>
              <a:t>toimintavaatimukset mitoitetaan vallitsevissa oloissa</a:t>
            </a:r>
            <a:br>
              <a:rPr lang="fi-FI" sz="2400" b="1" dirty="0">
                <a:solidFill>
                  <a:srgbClr val="FF0000"/>
                </a:solidFill>
              </a:rPr>
            </a:br>
            <a:r>
              <a:rPr lang="fi-FI" sz="2400" b="1" dirty="0">
                <a:solidFill>
                  <a:srgbClr val="FF0000"/>
                </a:solidFill>
              </a:rPr>
              <a:t>perustuen lämpöhäviölaskelmaan.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1" y="5544103"/>
            <a:ext cx="9144000" cy="131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orakulmio 6"/>
          <p:cNvSpPr/>
          <p:nvPr/>
        </p:nvSpPr>
        <p:spPr>
          <a:xfrm>
            <a:off x="251520" y="1696896"/>
            <a:ext cx="45720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2800" b="1" dirty="0">
                <a:latin typeface="Utopia-Bold"/>
              </a:rPr>
              <a:t>Esimerkki:</a:t>
            </a:r>
          </a:p>
          <a:p>
            <a:r>
              <a:rPr lang="fi-FI" dirty="0">
                <a:latin typeface="Utopia-Regular"/>
              </a:rPr>
              <a:t>Oviaukko 2,0 m * 2,5 m (5 </a:t>
            </a:r>
            <a:r>
              <a:rPr lang="fi-FI" dirty="0" smtClean="0">
                <a:latin typeface="Utopia-Regular"/>
              </a:rPr>
              <a:t>m</a:t>
            </a:r>
            <a:r>
              <a:rPr lang="fi-FI" sz="800" baseline="72000" dirty="0" smtClean="0">
                <a:latin typeface="Utopia-Regular"/>
              </a:rPr>
              <a:t>2</a:t>
            </a:r>
            <a:r>
              <a:rPr lang="fi-FI" dirty="0" smtClean="0">
                <a:latin typeface="Utopia-Regular"/>
              </a:rPr>
              <a:t>)</a:t>
            </a:r>
          </a:p>
          <a:p>
            <a:r>
              <a:rPr lang="fi-FI" dirty="0" smtClean="0">
                <a:latin typeface="Utopia-Regular"/>
              </a:rPr>
              <a:t>Laskennallinen </a:t>
            </a:r>
            <a:r>
              <a:rPr lang="fi-FI" dirty="0">
                <a:latin typeface="Utopia-Regular"/>
              </a:rPr>
              <a:t>lämpöhäviö on noin </a:t>
            </a:r>
            <a:endParaRPr lang="fi-FI" dirty="0" smtClean="0">
              <a:latin typeface="Utopia-Regular"/>
            </a:endParaRPr>
          </a:p>
          <a:p>
            <a:r>
              <a:rPr lang="fi-FI" dirty="0" smtClean="0">
                <a:latin typeface="Utopia-Regular"/>
              </a:rPr>
              <a:t>125 </a:t>
            </a:r>
            <a:r>
              <a:rPr lang="fi-FI" dirty="0">
                <a:latin typeface="Utopia-Regular"/>
              </a:rPr>
              <a:t>kW</a:t>
            </a:r>
          </a:p>
          <a:p>
            <a:r>
              <a:rPr lang="fi-FI" dirty="0">
                <a:latin typeface="Utopia-Regular"/>
              </a:rPr>
              <a:t>Lämpöhäviöstä varataan n. 20 % ilmaverhokoneelle</a:t>
            </a:r>
          </a:p>
          <a:p>
            <a:r>
              <a:rPr lang="fi-FI" dirty="0" err="1">
                <a:latin typeface="Utopia-Regular"/>
              </a:rPr>
              <a:t>Biddlen</a:t>
            </a:r>
            <a:r>
              <a:rPr lang="fi-FI" dirty="0">
                <a:latin typeface="Utopia-Regular"/>
              </a:rPr>
              <a:t> patentoidulla </a:t>
            </a:r>
            <a:r>
              <a:rPr lang="fi-FI" dirty="0" smtClean="0">
                <a:latin typeface="Utopia-Regular"/>
              </a:rPr>
              <a:t>tekniikalla </a:t>
            </a:r>
            <a:r>
              <a:rPr lang="fi-FI" dirty="0">
                <a:latin typeface="Utopia-Regular"/>
              </a:rPr>
              <a:t>on 80 %</a:t>
            </a:r>
          </a:p>
          <a:p>
            <a:r>
              <a:rPr lang="fi-FI" dirty="0">
                <a:latin typeface="Utopia-Regular"/>
              </a:rPr>
              <a:t>hyötysuhde, jolloin em. oviaukkoon riittää</a:t>
            </a:r>
          </a:p>
          <a:p>
            <a:r>
              <a:rPr lang="fi-FI" dirty="0">
                <a:latin typeface="Utopia-Regular"/>
              </a:rPr>
              <a:t>25 kW ilmaverhokone.</a:t>
            </a:r>
          </a:p>
          <a:p>
            <a:r>
              <a:rPr lang="fi-FI" dirty="0">
                <a:latin typeface="Utopia-Regular"/>
              </a:rPr>
              <a:t>Kilpailevat laitteet antavat </a:t>
            </a:r>
            <a:r>
              <a:rPr lang="fi-FI" dirty="0" err="1">
                <a:latin typeface="Utopia-Regular"/>
              </a:rPr>
              <a:t>max</a:t>
            </a:r>
            <a:r>
              <a:rPr lang="fi-FI" dirty="0">
                <a:latin typeface="Utopia-Regular"/>
              </a:rPr>
              <a:t>. 50 % hyötysuhteen,</a:t>
            </a:r>
          </a:p>
          <a:p>
            <a:r>
              <a:rPr lang="fi-FI" dirty="0">
                <a:latin typeface="Utopia-Regular"/>
              </a:rPr>
              <a:t>jolloin ilmaverhokoneen tehon pitää</a:t>
            </a:r>
          </a:p>
          <a:p>
            <a:r>
              <a:rPr lang="fi-FI" dirty="0">
                <a:latin typeface="Utopia-Regular"/>
              </a:rPr>
              <a:t>olla vähintään 62,5 kW.</a:t>
            </a:r>
            <a:endParaRPr lang="fi-FI" dirty="0"/>
          </a:p>
        </p:txBody>
      </p:sp>
      <p:sp>
        <p:nvSpPr>
          <p:cNvPr id="8" name="Suorakulmio 7"/>
          <p:cNvSpPr/>
          <p:nvPr/>
        </p:nvSpPr>
        <p:spPr>
          <a:xfrm>
            <a:off x="5698053" y="2404782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b="1" dirty="0" err="1">
                <a:solidFill>
                  <a:srgbClr val="0000CD"/>
                </a:solidFill>
                <a:latin typeface="Utopia-Bold"/>
              </a:rPr>
              <a:t>Biddlen</a:t>
            </a:r>
            <a:r>
              <a:rPr lang="fi-FI" b="1" dirty="0">
                <a:solidFill>
                  <a:srgbClr val="0000CD"/>
                </a:solidFill>
                <a:latin typeface="Utopia-Bold"/>
              </a:rPr>
              <a:t> patentoidun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tekniikan ansiosta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kiinteistölle voidaan varata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2,5 kertaa pienemmät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lämmönsiirtimet, pumput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sekä putkistot.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HUOM! Jos käytetään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kilpailevia oviverhokoneita,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mitoitus pitää laskea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ja korjata niiden</a:t>
            </a:r>
          </a:p>
          <a:p>
            <a:r>
              <a:rPr lang="fi-FI" b="1" dirty="0">
                <a:solidFill>
                  <a:srgbClr val="0000CD"/>
                </a:solidFill>
                <a:latin typeface="Utopia-Bold"/>
              </a:rPr>
              <a:t>hyötysuhteen </a:t>
            </a:r>
            <a:r>
              <a:rPr lang="fi-FI" b="1" dirty="0" smtClean="0">
                <a:solidFill>
                  <a:srgbClr val="0000CD"/>
                </a:solidFill>
                <a:latin typeface="Utopia-Bold"/>
              </a:rPr>
              <a:t>mukaan</a:t>
            </a:r>
            <a:r>
              <a:rPr lang="fi-FI" b="1" dirty="0">
                <a:solidFill>
                  <a:srgbClr val="0000CD"/>
                </a:solidFill>
                <a:latin typeface="Utopia-Bold"/>
              </a:rPr>
              <a:t>.</a:t>
            </a:r>
            <a:endParaRPr lang="fi-FI" dirty="0"/>
          </a:p>
        </p:txBody>
      </p:sp>
      <p:sp>
        <p:nvSpPr>
          <p:cNvPr id="10" name="Lovettu nuolenkärki 9"/>
          <p:cNvSpPr/>
          <p:nvPr/>
        </p:nvSpPr>
        <p:spPr>
          <a:xfrm>
            <a:off x="4823520" y="2996952"/>
            <a:ext cx="484632" cy="165189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33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157</Words>
  <Application>Microsoft Office PowerPoint</Application>
  <PresentationFormat>Näytössä katseltava diaesitys (4:3)</PresentationFormat>
  <Paragraphs>37</Paragraphs>
  <Slides>2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BIDDLE ILMAVERHOILLA PIENEMPI TEHONTARVE</vt:lpstr>
      <vt:lpstr>Ilmaverhon mitoituksen tulee aina lähteä oviaukon lämpöhävikin laskennasta. CA-laitteen teho- ja toimintavaatimukset mitoitetaan vallitsevissa oloissa perustuen lämpöhäviölaskelmaan.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Biddle oviverho   Muu oviverho</dc:title>
  <dc:creator>Jouni</dc:creator>
  <cp:lastModifiedBy>Jouni</cp:lastModifiedBy>
  <cp:revision>15</cp:revision>
  <dcterms:created xsi:type="dcterms:W3CDTF">2012-05-31T08:01:35Z</dcterms:created>
  <dcterms:modified xsi:type="dcterms:W3CDTF">2012-10-08T09:26:09Z</dcterms:modified>
</cp:coreProperties>
</file>